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Futura Ultra-Bold" charset="1" panose="020B0802020204020204"/>
      <p:regular r:id="rId22"/>
    </p:embeddedFont>
    <p:embeddedFont>
      <p:font typeface="Futura Medium" charset="1" panose="020B0502020204020303"/>
      <p:regular r:id="rId23"/>
    </p:embeddedFont>
    <p:embeddedFont>
      <p:font typeface="IBM Plex Serif Bold" charset="1" panose="02060803050406000203"/>
      <p:regular r:id="rId24"/>
    </p:embeddedFont>
    <p:embeddedFont>
      <p:font typeface="Futura Bold" charset="1" panose="020B0702020204020203"/>
      <p:regular r:id="rId25"/>
    </p:embeddedFont>
    <p:embeddedFont>
      <p:font typeface="Futura" charset="1" panose="020B0502020204020303"/>
      <p:regular r:id="rId26"/>
    </p:embeddedFont>
    <p:embeddedFont>
      <p:font typeface="Futura Italics" charset="1" panose="020B05020202040903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jpeg" Type="http://schemas.openxmlformats.org/officeDocument/2006/relationships/image"/><Relationship Id="rId4" Target="../media/image17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19.jpeg" Type="http://schemas.openxmlformats.org/officeDocument/2006/relationships/image"/><Relationship Id="rId4" Target="../media/image20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8" t="-143931" r="-282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672252" y="4514840"/>
            <a:ext cx="12943496" cy="4429301"/>
            <a:chOff x="0" y="0"/>
            <a:chExt cx="17257995" cy="590573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17257995" cy="53056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b="true" sz="11999" spc="-539">
                  <a:solidFill>
                    <a:srgbClr val="FFFFFF"/>
                  </a:solidFill>
                  <a:latin typeface="Futura Ultra-Bold"/>
                  <a:ea typeface="Futura Ultra-Bold"/>
                  <a:cs typeface="Futura Ultra-Bold"/>
                  <a:sym typeface="Futura Ultra-Bold"/>
                </a:rPr>
                <a:t>THE</a:t>
              </a:r>
            </a:p>
            <a:p>
              <a:pPr algn="ctr" marL="0" indent="0" lvl="0">
                <a:lnSpc>
                  <a:spcPts val="16514"/>
                </a:lnSpc>
              </a:pPr>
              <a:r>
                <a:rPr lang="en-US" b="true" sz="16514" spc="-743">
                  <a:solidFill>
                    <a:srgbClr val="FFFFFF"/>
                  </a:solidFill>
                  <a:latin typeface="Futura Ultra-Bold"/>
                  <a:ea typeface="Futura Ultra-Bold"/>
                  <a:cs typeface="Futura Ultra-Bold"/>
                  <a:sym typeface="Futura Ultra-Bold"/>
                </a:rPr>
                <a:t>RECKONING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172310"/>
              <a:ext cx="17257995" cy="733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b="true" sz="3000" spc="450">
                  <a:solidFill>
                    <a:srgbClr val="FFFFFF"/>
                  </a:solidFill>
                  <a:latin typeface="Futura Medium"/>
                  <a:ea typeface="Futura Medium"/>
                  <a:cs typeface="Futura Medium"/>
                  <a:sym typeface="Futura Medium"/>
                </a:rPr>
                <a:t>PRESS KIT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1028700"/>
            <a:ext cx="2525816" cy="699867"/>
            <a:chOff x="0" y="0"/>
            <a:chExt cx="3367754" cy="93315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860353" y="76200"/>
              <a:ext cx="2507401" cy="8569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31"/>
                </a:lnSpc>
              </a:pPr>
              <a:r>
                <a:rPr lang="en-US" b="true" sz="2701" spc="-162">
                  <a:solidFill>
                    <a:srgbClr val="FFFFFF"/>
                  </a:solidFill>
                  <a:latin typeface="IBM Plex Serif Bold"/>
                  <a:ea typeface="IBM Plex Serif Bold"/>
                  <a:cs typeface="IBM Plex Serif Bold"/>
                  <a:sym typeface="IBM Plex Serif Bold"/>
                </a:rPr>
                <a:t>Top Productions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0" y="97068"/>
              <a:ext cx="739022" cy="739022"/>
            </a:xfrm>
            <a:custGeom>
              <a:avLst/>
              <a:gdLst/>
              <a:ahLst/>
              <a:cxnLst/>
              <a:rect r="r" b="b" t="t" l="l"/>
              <a:pathLst>
                <a:path h="739022" w="739022">
                  <a:moveTo>
                    <a:pt x="0" y="0"/>
                  </a:moveTo>
                  <a:lnTo>
                    <a:pt x="739022" y="0"/>
                  </a:lnTo>
                  <a:lnTo>
                    <a:pt x="739022" y="739021"/>
                  </a:lnTo>
                  <a:lnTo>
                    <a:pt x="0" y="7390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6028556" cy="8229600"/>
            <a:chOff x="0" y="0"/>
            <a:chExt cx="8038074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1012" t="0" r="40181" b="0"/>
            <a:stretch>
              <a:fillRect/>
            </a:stretch>
          </p:blipFill>
          <p:spPr>
            <a:xfrm flipH="false" flipV="false">
              <a:off x="0" y="0"/>
              <a:ext cx="8038074" cy="109728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8307829" y="7847965"/>
            <a:ext cx="8951471" cy="1410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rPr>
              <a:t>Character background and the actor playing them. Include the character’s key traits and defining relationships, and the actor’s relevant recognitions and roles.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8307829" y="1028700"/>
            <a:ext cx="8951471" cy="1819275"/>
            <a:chOff x="0" y="0"/>
            <a:chExt cx="11935294" cy="242570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11935294" cy="1838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000"/>
                </a:lnSpc>
              </a:pPr>
              <a:r>
                <a:rPr lang="en-US" b="true" sz="90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CAIUS SANCHEZ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714500"/>
              <a:ext cx="11935294" cy="7112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b="true" sz="2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Played by Kit Bauwens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6028556" cy="8229600"/>
            <a:chOff x="0" y="0"/>
            <a:chExt cx="8038074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8688" t="11543" r="16512" b="0"/>
            <a:stretch>
              <a:fillRect/>
            </a:stretch>
          </p:blipFill>
          <p:spPr>
            <a:xfrm flipH="false" flipV="false">
              <a:off x="0" y="0"/>
              <a:ext cx="8038074" cy="109728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8307829" y="7847965"/>
            <a:ext cx="8951471" cy="1410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rPr>
              <a:t>Character background and the actor playing them. Include the character’s key traits and defining relationships, and the actor’s relevant recognitions and roles.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8307829" y="1028700"/>
            <a:ext cx="8951471" cy="2962275"/>
            <a:chOff x="0" y="0"/>
            <a:chExt cx="11935294" cy="394970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11935294" cy="336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000"/>
                </a:lnSpc>
              </a:pPr>
              <a:r>
                <a:rPr lang="en-US" b="true" sz="90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SIBYLLA WAGNER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238500"/>
              <a:ext cx="11935294" cy="7112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b="true" sz="2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Played by Edith Fernsby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-5400000">
            <a:off x="-2487100" y="4383088"/>
            <a:ext cx="8229600" cy="1520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999"/>
              </a:lnSpc>
            </a:pPr>
            <a:r>
              <a:rPr lang="en-US" b="true" sz="9999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CREW CREDITS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4123139" y="6896631"/>
            <a:ext cx="3816775" cy="1767909"/>
            <a:chOff x="0" y="0"/>
            <a:chExt cx="5089033" cy="235721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66675"/>
              <a:ext cx="5089033" cy="1285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HELLÄ KANERVA, PRODUCER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362591"/>
              <a:ext cx="5089033" cy="9946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60"/>
                </a:lnSpc>
              </a:pPr>
              <a:r>
                <a:rPr lang="en-US"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Share notable awards and details about the crew member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809714" y="6896631"/>
            <a:ext cx="3816775" cy="1767909"/>
            <a:chOff x="0" y="0"/>
            <a:chExt cx="5089033" cy="235721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66675"/>
              <a:ext cx="5089033" cy="1285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AYVAN PATEL, ASSISTANT DIRECTOR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362591"/>
              <a:ext cx="5089033" cy="9946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60"/>
                </a:lnSpc>
              </a:pPr>
              <a:r>
                <a:rPr lang="en-US"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Share notable awards and details about the crew member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496289" y="6896631"/>
            <a:ext cx="3816775" cy="1767909"/>
            <a:chOff x="0" y="0"/>
            <a:chExt cx="5089033" cy="235721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66675"/>
              <a:ext cx="5089033" cy="1285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b="true" sz="30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NYLE ALCOTT, </a:t>
              </a:r>
            </a:p>
            <a:p>
              <a:pPr algn="ctr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LEAD WRITER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362591"/>
              <a:ext cx="5089033" cy="9946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60"/>
                </a:lnSpc>
              </a:pPr>
              <a:r>
                <a:rPr lang="en-US" sz="22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Share notable awards and details about the crew member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748785" y="1028700"/>
            <a:ext cx="7510515" cy="1032967"/>
            <a:chOff x="0" y="0"/>
            <a:chExt cx="11133897" cy="153131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133897" cy="1531313"/>
            </a:xfrm>
            <a:custGeom>
              <a:avLst/>
              <a:gdLst/>
              <a:ahLst/>
              <a:cxnLst/>
              <a:rect r="r" b="b" t="t" l="l"/>
              <a:pathLst>
                <a:path h="1531313" w="11133897">
                  <a:moveTo>
                    <a:pt x="0" y="0"/>
                  </a:moveTo>
                  <a:lnTo>
                    <a:pt x="11133897" y="0"/>
                  </a:lnTo>
                  <a:lnTo>
                    <a:pt x="11133897" y="1531313"/>
                  </a:lnTo>
                  <a:lnTo>
                    <a:pt x="0" y="1531313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ysDot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66675"/>
              <a:ext cx="11133897" cy="1597988"/>
            </a:xfrm>
            <a:prstGeom prst="rect">
              <a:avLst/>
            </a:prstGeom>
          </p:spPr>
          <p:txBody>
            <a:bodyPr anchor="t" rtlCol="false" tIns="254000" lIns="254000" bIns="254000" rIns="254000"/>
            <a:lstStyle/>
            <a:p>
              <a:pPr algn="l">
                <a:lnSpc>
                  <a:spcPts val="2100"/>
                </a:lnSpc>
              </a:pPr>
              <a:r>
                <a:rPr lang="en-US" sz="1500" b="true">
                  <a:solidFill>
                    <a:srgbClr val="100D0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Tip: </a:t>
              </a:r>
              <a:r>
                <a:rPr lang="en-US" sz="1500">
                  <a:solidFill>
                    <a:srgbClr val="100D0F"/>
                  </a:solidFill>
                  <a:latin typeface="Futura"/>
                  <a:ea typeface="Futura"/>
                  <a:cs typeface="Futura"/>
                  <a:sym typeface="Futura"/>
                </a:rPr>
                <a:t>Drag and drop your photo or video. Select the sample photo or video and delete. Choose yours from </a:t>
              </a:r>
              <a:r>
                <a:rPr lang="en-US" sz="1500" b="true">
                  <a:solidFill>
                    <a:srgbClr val="100D0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Uploads</a:t>
              </a:r>
              <a:r>
                <a:rPr lang="en-US" sz="1500">
                  <a:solidFill>
                    <a:srgbClr val="100D0F"/>
                  </a:solidFill>
                  <a:latin typeface="Futura"/>
                  <a:ea typeface="Futura"/>
                  <a:cs typeface="Futura"/>
                  <a:sym typeface="Futura"/>
                </a:rPr>
                <a:t>, drag, and then drop inside the frame.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4318170" y="3013209"/>
            <a:ext cx="3426713" cy="3371186"/>
            <a:chOff x="0" y="0"/>
            <a:chExt cx="4568951" cy="4494914"/>
          </a:xfrm>
        </p:grpSpPr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2"/>
            <a:srcRect l="19491" t="7283" r="25553" b="11109"/>
            <a:stretch>
              <a:fillRect/>
            </a:stretch>
          </p:blipFill>
          <p:spPr>
            <a:xfrm flipH="false" flipV="false">
              <a:off x="0" y="0"/>
              <a:ext cx="4568951" cy="4494914"/>
            </a:xfrm>
            <a:prstGeom prst="rect">
              <a:avLst/>
            </a:prstGeom>
          </p:spPr>
        </p:pic>
      </p:grpSp>
      <p:grpSp>
        <p:nvGrpSpPr>
          <p:cNvPr name="Group 17" id="17"/>
          <p:cNvGrpSpPr/>
          <p:nvPr/>
        </p:nvGrpSpPr>
        <p:grpSpPr>
          <a:xfrm rot="0">
            <a:off x="9004745" y="2967244"/>
            <a:ext cx="3426713" cy="3371186"/>
            <a:chOff x="0" y="0"/>
            <a:chExt cx="4568951" cy="4494914"/>
          </a:xfrm>
        </p:grpSpPr>
        <p:pic>
          <p:nvPicPr>
            <p:cNvPr name="Picture 18" id="18"/>
            <p:cNvPicPr>
              <a:picLocks noChangeAspect="true"/>
            </p:cNvPicPr>
            <p:nvPr/>
          </p:nvPicPr>
          <p:blipFill>
            <a:blip r:embed="rId3"/>
            <a:srcRect l="36387" t="0" r="12242" b="24145"/>
            <a:stretch>
              <a:fillRect/>
            </a:stretch>
          </p:blipFill>
          <p:spPr>
            <a:xfrm flipH="false" flipV="false">
              <a:off x="0" y="0"/>
              <a:ext cx="4568951" cy="4494914"/>
            </a:xfrm>
            <a:prstGeom prst="rect">
              <a:avLst/>
            </a:prstGeom>
          </p:spPr>
        </p:pic>
      </p:grpSp>
      <p:grpSp>
        <p:nvGrpSpPr>
          <p:cNvPr name="Group 19" id="19"/>
          <p:cNvGrpSpPr/>
          <p:nvPr/>
        </p:nvGrpSpPr>
        <p:grpSpPr>
          <a:xfrm rot="0">
            <a:off x="13691319" y="2967244"/>
            <a:ext cx="3426713" cy="3371186"/>
            <a:chOff x="0" y="0"/>
            <a:chExt cx="4568951" cy="4494914"/>
          </a:xfrm>
        </p:grpSpPr>
        <p:pic>
          <p:nvPicPr>
            <p:cNvPr name="Picture 20" id="20"/>
            <p:cNvPicPr>
              <a:picLocks noChangeAspect="true"/>
            </p:cNvPicPr>
            <p:nvPr/>
          </p:nvPicPr>
          <p:blipFill>
            <a:blip r:embed="rId4"/>
            <a:srcRect l="30281" t="0" r="21014" b="28082"/>
            <a:stretch>
              <a:fillRect/>
            </a:stretch>
          </p:blipFill>
          <p:spPr>
            <a:xfrm flipH="false" flipV="false">
              <a:off x="0" y="0"/>
              <a:ext cx="4568951" cy="449491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771525"/>
            <a:ext cx="10840854" cy="230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6150"/>
              </a:lnSpc>
              <a:spcBef>
                <a:spcPct val="0"/>
              </a:spcBef>
            </a:pPr>
            <a:r>
              <a:rPr lang="en-US" b="true" sz="13458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SCREENINGS</a:t>
            </a:r>
          </a:p>
        </p:txBody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28700" y="3702865"/>
          <a:ext cx="16230600" cy="5555435"/>
        </p:xfrm>
        <a:graphic>
          <a:graphicData uri="http://schemas.openxmlformats.org/drawingml/2006/table">
            <a:tbl>
              <a:tblPr/>
              <a:tblGrid>
                <a:gridCol w="5410200"/>
                <a:gridCol w="5410200"/>
                <a:gridCol w="5410200"/>
              </a:tblGrid>
              <a:tr h="11110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true">
                          <a:solidFill>
                            <a:srgbClr val="FFFFFF"/>
                          </a:solidFill>
                          <a:latin typeface="Futura Bold"/>
                          <a:ea typeface="Futura Bold"/>
                          <a:cs typeface="Futura Bold"/>
                          <a:sym typeface="Futura Bold"/>
                        </a:rPr>
                        <a:t>Neo-noir International Fest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i="true">
                          <a:solidFill>
                            <a:srgbClr val="FFFFFF"/>
                          </a:solidFill>
                          <a:latin typeface="Futura Italics"/>
                          <a:ea typeface="Futura Italics"/>
                          <a:cs typeface="Futura Italics"/>
                          <a:sym typeface="Futura Italics"/>
                        </a:rPr>
                        <a:t>Silver Screen Cinema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March 12-15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10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true">
                          <a:solidFill>
                            <a:srgbClr val="FFFFFF"/>
                          </a:solidFill>
                          <a:latin typeface="Futura Bold"/>
                          <a:ea typeface="Futura Bold"/>
                          <a:cs typeface="Futura Bold"/>
                          <a:sym typeface="Futura Bold"/>
                        </a:rPr>
                        <a:t>Dystopian World Festival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i="true" spc="-33">
                          <a:solidFill>
                            <a:srgbClr val="FFFFFF"/>
                          </a:solidFill>
                          <a:latin typeface="Futura Italics"/>
                          <a:ea typeface="Futura Italics"/>
                          <a:cs typeface="Futura Italics"/>
                          <a:sym typeface="Futura Italics"/>
                        </a:rPr>
                        <a:t>Reel Feels </a:t>
                      </a:r>
                      <a:r>
                        <a:rPr lang="en-US" sz="1699" i="true" spc="-33">
                          <a:solidFill>
                            <a:srgbClr val="FFFFFF"/>
                          </a:solidFill>
                          <a:latin typeface="Futura Italics"/>
                          <a:ea typeface="Futura Italics"/>
                          <a:cs typeface="Futura Italics"/>
                          <a:sym typeface="Futura Italics"/>
                        </a:rPr>
                        <a:t>Theater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March 14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10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true">
                          <a:solidFill>
                            <a:srgbClr val="FFFFFF"/>
                          </a:solidFill>
                          <a:latin typeface="Futura Bold"/>
                          <a:ea typeface="Futura Bold"/>
                          <a:cs typeface="Futura Bold"/>
                          <a:sym typeface="Futura Bold"/>
                        </a:rPr>
                        <a:t>Futuristic Film Fest 2030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i="true">
                          <a:solidFill>
                            <a:srgbClr val="FFFFFF"/>
                          </a:solidFill>
                          <a:latin typeface="Futura Italics"/>
                          <a:ea typeface="Futura Italics"/>
                          <a:cs typeface="Futura Italics"/>
                          <a:sym typeface="Futura Italics"/>
                        </a:rPr>
                        <a:t>Dynamic Cinema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March 20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10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true">
                          <a:solidFill>
                            <a:srgbClr val="FFFFFF"/>
                          </a:solidFill>
                          <a:latin typeface="Futura Bold"/>
                          <a:ea typeface="Futura Bold"/>
                          <a:cs typeface="Futura Bold"/>
                          <a:sym typeface="Futura Bold"/>
                        </a:rPr>
                        <a:t>Thriller and Mystery Film Fest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i="true">
                          <a:solidFill>
                            <a:srgbClr val="FFFFFF"/>
                          </a:solidFill>
                          <a:latin typeface="Futura Italics"/>
                          <a:ea typeface="Futura Italics"/>
                          <a:cs typeface="Futura Italics"/>
                          <a:sym typeface="Futura Italics"/>
                        </a:rPr>
                        <a:t>Cinema Powerhouse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April 1-3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10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true">
                          <a:solidFill>
                            <a:srgbClr val="FFFFFF"/>
                          </a:solidFill>
                          <a:latin typeface="Futura Bold"/>
                          <a:ea typeface="Futura Bold"/>
                          <a:cs typeface="Futura Bold"/>
                          <a:sym typeface="Futura Bold"/>
                        </a:rPr>
                        <a:t>2030 Visionary Film Festival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i="true" spc="-33">
                          <a:solidFill>
                            <a:srgbClr val="FFFFFF"/>
                          </a:solidFill>
                          <a:latin typeface="Futura Italics"/>
                          <a:ea typeface="Futura Italics"/>
                          <a:cs typeface="Futura Italics"/>
                          <a:sym typeface="Futura Italics"/>
                        </a:rPr>
                        <a:t>Cultural Center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Futura"/>
                          <a:ea typeface="Futura"/>
                          <a:cs typeface="Futura"/>
                          <a:sym typeface="Futura"/>
                        </a:rPr>
                        <a:t>April 5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4" id="4"/>
          <p:cNvGrpSpPr/>
          <p:nvPr/>
        </p:nvGrpSpPr>
        <p:grpSpPr>
          <a:xfrm rot="0">
            <a:off x="12001486" y="1028700"/>
            <a:ext cx="5257814" cy="1767269"/>
            <a:chOff x="0" y="0"/>
            <a:chExt cx="7794401" cy="26198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794401" cy="2619873"/>
            </a:xfrm>
            <a:custGeom>
              <a:avLst/>
              <a:gdLst/>
              <a:ahLst/>
              <a:cxnLst/>
              <a:rect r="r" b="b" t="t" l="l"/>
              <a:pathLst>
                <a:path h="2619873" w="7794401">
                  <a:moveTo>
                    <a:pt x="0" y="0"/>
                  </a:moveTo>
                  <a:lnTo>
                    <a:pt x="7794401" y="0"/>
                  </a:lnTo>
                  <a:lnTo>
                    <a:pt x="7794401" y="2619873"/>
                  </a:lnTo>
                  <a:lnTo>
                    <a:pt x="0" y="2619873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7794401" cy="2686548"/>
            </a:xfrm>
            <a:prstGeom prst="rect">
              <a:avLst/>
            </a:prstGeom>
          </p:spPr>
          <p:txBody>
            <a:bodyPr anchor="t" rtlCol="false" tIns="254000" lIns="254000" bIns="254000" rIns="254000"/>
            <a:lstStyle/>
            <a:p>
              <a:pPr algn="l">
                <a:lnSpc>
                  <a:spcPts val="2100"/>
                </a:lnSpc>
              </a:pPr>
              <a:r>
                <a:rPr lang="en-US" sz="1500" b="true">
                  <a:solidFill>
                    <a:srgbClr val="100D0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Tip:</a:t>
              </a:r>
              <a:r>
                <a:rPr lang="en-US" sz="1500">
                  <a:solidFill>
                    <a:srgbClr val="100D0F"/>
                  </a:solidFill>
                  <a:latin typeface="Futura"/>
                  <a:ea typeface="Futura"/>
                  <a:cs typeface="Futura"/>
                  <a:sym typeface="Futura"/>
                </a:rPr>
                <a:t> Customize this table. Right-click on any cell to see all the available table functions.</a:t>
              </a:r>
            </a:p>
            <a:p>
              <a:pPr algn="l">
                <a:lnSpc>
                  <a:spcPts val="2100"/>
                </a:lnSpc>
              </a:pPr>
            </a:p>
            <a:p>
              <a:pPr algn="l">
                <a:lnSpc>
                  <a:spcPts val="2100"/>
                </a:lnSpc>
              </a:pPr>
              <a:r>
                <a:rPr lang="en-US" sz="1500">
                  <a:solidFill>
                    <a:srgbClr val="100D0F"/>
                  </a:solidFill>
                  <a:latin typeface="Futura"/>
                  <a:ea typeface="Futura"/>
                  <a:cs typeface="Futura"/>
                  <a:sym typeface="Futura"/>
                </a:rPr>
                <a:t>To merge, highlight two or more cells, then select </a:t>
              </a:r>
              <a:r>
                <a:rPr lang="en-US" sz="1500" b="true">
                  <a:solidFill>
                    <a:srgbClr val="100D0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Merge Cells</a:t>
              </a:r>
              <a:r>
                <a:rPr lang="en-US" sz="1500">
                  <a:solidFill>
                    <a:srgbClr val="100D0F"/>
                  </a:solidFill>
                  <a:latin typeface="Futura"/>
                  <a:ea typeface="Futura"/>
                  <a:cs typeface="Futura"/>
                  <a:sym typeface="Futura"/>
                </a:rPr>
                <a:t> to organize your table according to your needs.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771525"/>
            <a:ext cx="9750138" cy="230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6150"/>
              </a:lnSpc>
              <a:spcBef>
                <a:spcPct val="0"/>
              </a:spcBef>
            </a:pPr>
            <a:r>
              <a:rPr lang="en-US" b="true" sz="13458" strike="noStrike" u="none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KEY FACTS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4296236"/>
            <a:ext cx="3739452" cy="843899"/>
            <a:chOff x="0" y="0"/>
            <a:chExt cx="4985936" cy="112519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Production company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Top Productions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6149785"/>
            <a:ext cx="3739452" cy="843899"/>
            <a:chOff x="0" y="0"/>
            <a:chExt cx="4985936" cy="112519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Audio format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Digital Sound 1.5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8004826"/>
            <a:ext cx="3739452" cy="843899"/>
            <a:chOff x="0" y="0"/>
            <a:chExt cx="4985936" cy="1125198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Exhibition format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4k digital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163563" y="4296236"/>
            <a:ext cx="3739452" cy="843899"/>
            <a:chOff x="0" y="0"/>
            <a:chExt cx="4985936" cy="1125198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Production location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North Rallegia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5163563" y="6149785"/>
            <a:ext cx="3739452" cy="843899"/>
            <a:chOff x="0" y="0"/>
            <a:chExt cx="4985936" cy="1125198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Length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Text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192416" y="8004826"/>
            <a:ext cx="3739452" cy="843899"/>
            <a:chOff x="0" y="0"/>
            <a:chExt cx="4985936" cy="1125198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Languages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English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356132" y="4296236"/>
            <a:ext cx="3739452" cy="843899"/>
            <a:chOff x="0" y="0"/>
            <a:chExt cx="4985936" cy="1125198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Genre, subcategories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Dystopian, thriller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356132" y="6149785"/>
            <a:ext cx="3739452" cy="843899"/>
            <a:chOff x="0" y="0"/>
            <a:chExt cx="4985936" cy="1125198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Shooting format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4k, high resolution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356132" y="8004826"/>
            <a:ext cx="3739452" cy="843899"/>
            <a:chOff x="0" y="0"/>
            <a:chExt cx="4985936" cy="1125198"/>
          </a:xfrm>
        </p:grpSpPr>
        <p:sp>
          <p:nvSpPr>
            <p:cNvPr name="TextBox 28" id="28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Subtitles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English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3519848" y="4296236"/>
            <a:ext cx="3739452" cy="843899"/>
            <a:chOff x="0" y="0"/>
            <a:chExt cx="4985936" cy="1125198"/>
          </a:xfrm>
        </p:grpSpPr>
        <p:sp>
          <p:nvSpPr>
            <p:cNvPr name="TextBox 31" id="31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Running time</a:t>
              </a: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2 hours, 15 minutes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3495634" y="6149785"/>
            <a:ext cx="3739452" cy="843899"/>
            <a:chOff x="0" y="0"/>
            <a:chExt cx="4985936" cy="1125198"/>
          </a:xfrm>
        </p:grpSpPr>
        <p:sp>
          <p:nvSpPr>
            <p:cNvPr name="TextBox 34" id="34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Aspect ratio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16:9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3519848" y="8004826"/>
            <a:ext cx="3739452" cy="843899"/>
            <a:chOff x="0" y="0"/>
            <a:chExt cx="4985936" cy="1125198"/>
          </a:xfrm>
        </p:grpSpPr>
        <p:sp>
          <p:nvSpPr>
            <p:cNvPr name="TextBox 37" id="37"/>
            <p:cNvSpPr txBox="true"/>
            <p:nvPr/>
          </p:nvSpPr>
          <p:spPr>
            <a:xfrm rot="0">
              <a:off x="0" y="-47625"/>
              <a:ext cx="4985936" cy="454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Production year</a:t>
              </a: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0" y="552428"/>
              <a:ext cx="4985936" cy="572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2030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22736" y="648218"/>
            <a:ext cx="10642527" cy="230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150"/>
              </a:lnSpc>
              <a:spcBef>
                <a:spcPct val="0"/>
              </a:spcBef>
            </a:pPr>
            <a:r>
              <a:rPr lang="en-US" b="true" sz="13458" strike="noStrike" u="none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PRESS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3490405"/>
            <a:ext cx="4393858" cy="2438600"/>
            <a:chOff x="0" y="0"/>
            <a:chExt cx="5858478" cy="3251467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2568" t="9418" r="0" b="9418"/>
            <a:stretch>
              <a:fillRect/>
            </a:stretch>
          </p:blipFill>
          <p:spPr>
            <a:xfrm flipH="false" flipV="false">
              <a:off x="0" y="0"/>
              <a:ext cx="5858478" cy="3251467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6947502" y="3490405"/>
            <a:ext cx="4393858" cy="2438600"/>
            <a:chOff x="0" y="0"/>
            <a:chExt cx="5858478" cy="3251467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/>
            <a:srcRect l="0" t="8348" r="0" b="8348"/>
            <a:stretch>
              <a:fillRect/>
            </a:stretch>
          </p:blipFill>
          <p:spPr>
            <a:xfrm flipH="false" flipV="false">
              <a:off x="0" y="0"/>
              <a:ext cx="5858478" cy="3251467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2865442" y="3490405"/>
            <a:ext cx="4393858" cy="2438600"/>
            <a:chOff x="0" y="0"/>
            <a:chExt cx="5858478" cy="3251467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4"/>
            <a:srcRect l="0" t="15934" r="18212" b="15934"/>
            <a:stretch>
              <a:fillRect/>
            </a:stretch>
          </p:blipFill>
          <p:spPr>
            <a:xfrm flipH="false" flipV="false">
              <a:off x="0" y="0"/>
              <a:ext cx="5858478" cy="3251467"/>
            </a:xfrm>
            <a:prstGeom prst="rect">
              <a:avLst/>
            </a:prstGeom>
          </p:spPr>
        </p:pic>
      </p:grpSp>
      <p:grpSp>
        <p:nvGrpSpPr>
          <p:cNvPr name="Group 9" id="9"/>
          <p:cNvGrpSpPr/>
          <p:nvPr/>
        </p:nvGrpSpPr>
        <p:grpSpPr>
          <a:xfrm rot="0">
            <a:off x="1028700" y="6599796"/>
            <a:ext cx="4393625" cy="2658504"/>
            <a:chOff x="0" y="0"/>
            <a:chExt cx="5858166" cy="354467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0"/>
              <a:ext cx="5858166" cy="14380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60"/>
                </a:lnSpc>
              </a:pPr>
              <a:r>
                <a:rPr lang="en-US" sz="3200" b="true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“Gripping, </a:t>
              </a:r>
            </a:p>
            <a:p>
              <a:pPr algn="ctr" marL="0" indent="0" lvl="0">
                <a:lnSpc>
                  <a:spcPts val="4160"/>
                </a:lnSpc>
              </a:pPr>
              <a:r>
                <a:rPr lang="en-US" b="true" sz="32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heart-pounding”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560041"/>
              <a:ext cx="5858166" cy="10769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Details about the </a:t>
              </a:r>
            </a:p>
            <a:p>
              <a:pPr algn="ctr" marL="0" indent="0" lvl="0">
                <a:lnSpc>
                  <a:spcPts val="3119"/>
                </a:lnSpc>
              </a:pPr>
              <a:r>
                <a:rPr lang="en-US" sz="2399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press coverage go here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3056780"/>
              <a:ext cx="5858166" cy="487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b="true" sz="20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Pop Bridge Media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947188" y="6599796"/>
            <a:ext cx="4393625" cy="2658504"/>
            <a:chOff x="0" y="0"/>
            <a:chExt cx="5858166" cy="3544672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95250"/>
              <a:ext cx="5858166" cy="14380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160"/>
                </a:lnSpc>
              </a:pPr>
              <a:r>
                <a:rPr lang="en-US" b="true" sz="32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“Mysterious and thrilling”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1560041"/>
              <a:ext cx="5858166" cy="10769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Details about the </a:t>
              </a:r>
            </a:p>
            <a:p>
              <a:pPr algn="ctr" marL="0" indent="0" lvl="0">
                <a:lnSpc>
                  <a:spcPts val="3119"/>
                </a:lnSpc>
              </a:pPr>
              <a:r>
                <a:rPr lang="en-US" sz="2399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press coverage go here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3056780"/>
              <a:ext cx="5858166" cy="487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b="true" sz="20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Coco Page Media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865675" y="6599796"/>
            <a:ext cx="4393625" cy="2658504"/>
            <a:chOff x="0" y="0"/>
            <a:chExt cx="5858166" cy="3544672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95250"/>
              <a:ext cx="5858166" cy="14380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160"/>
                </a:lnSpc>
              </a:pPr>
              <a:r>
                <a:rPr lang="en-US" b="true" sz="32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“Prepare for the intensity”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1560041"/>
              <a:ext cx="5858166" cy="10769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Details about the </a:t>
              </a:r>
            </a:p>
            <a:p>
              <a:pPr algn="ctr" marL="0" indent="0" lvl="0">
                <a:lnSpc>
                  <a:spcPts val="3119"/>
                </a:lnSpc>
              </a:pPr>
              <a:r>
                <a:rPr lang="en-US" sz="2399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press coverage go here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3056780"/>
              <a:ext cx="5858166" cy="487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b="true" sz="20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Film Critics Group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7422089" cy="332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54"/>
              </a:lnSpc>
            </a:pPr>
            <a:r>
              <a:rPr lang="en-US" b="true" sz="11854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GET IN TOUCH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144000" y="3793185"/>
            <a:ext cx="8115300" cy="5014672"/>
            <a:chOff x="0" y="0"/>
            <a:chExt cx="10820400" cy="668622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23825"/>
              <a:ext cx="10820400" cy="6115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2400" u="none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Email 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71805"/>
              <a:ext cx="1082040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u="none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hello@reallygreatsite.com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560211"/>
              <a:ext cx="10820400" cy="6115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Social media</a:t>
              </a:r>
              <a:r>
                <a:rPr lang="en-US" sz="24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 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155841"/>
              <a:ext cx="1082040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@reallygreatsite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5240757"/>
              <a:ext cx="10820400" cy="6115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Phone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5836387"/>
              <a:ext cx="1082040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123-456-7890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4995" y="5143500"/>
            <a:ext cx="4517182" cy="3436912"/>
            <a:chOff x="0" y="0"/>
            <a:chExt cx="6022909" cy="458254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216" t="0" r="6216" b="0"/>
            <a:stretch>
              <a:fillRect/>
            </a:stretch>
          </p:blipFill>
          <p:spPr>
            <a:xfrm flipH="false" flipV="false">
              <a:off x="0" y="0"/>
              <a:ext cx="6022909" cy="458254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038324" y="2353706"/>
            <a:ext cx="3733068" cy="4508249"/>
            <a:chOff x="0" y="0"/>
            <a:chExt cx="4977423" cy="6010999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1693" r="0" b="1693"/>
            <a:stretch>
              <a:fillRect/>
            </a:stretch>
          </p:blipFill>
          <p:spPr>
            <a:xfrm flipH="false" flipV="false">
              <a:off x="0" y="0"/>
              <a:ext cx="4977423" cy="6010999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028700" y="0"/>
            <a:ext cx="7516021" cy="4581067"/>
            <a:chOff x="0" y="0"/>
            <a:chExt cx="10021361" cy="6108089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0" t="4258" r="0" b="4258"/>
            <a:stretch>
              <a:fillRect/>
            </a:stretch>
          </p:blipFill>
          <p:spPr>
            <a:xfrm flipH="false" flipV="false">
              <a:off x="0" y="0"/>
              <a:ext cx="10021361" cy="6108089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1028700" y="6007096"/>
            <a:ext cx="6151377" cy="3251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00"/>
              </a:lnSpc>
            </a:pPr>
            <a:r>
              <a:rPr lang="en-US" b="true" sz="80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REVENGE WAITS FOR NO ONE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4249267"/>
            <a:ext cx="18288000" cy="6037733"/>
            <a:chOff x="0" y="0"/>
            <a:chExt cx="24384000" cy="805031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50446" r="0" b="0"/>
            <a:stretch>
              <a:fillRect/>
            </a:stretch>
          </p:blipFill>
          <p:spPr>
            <a:xfrm flipH="false" flipV="false">
              <a:off x="0" y="0"/>
              <a:ext cx="24384000" cy="805031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781050"/>
            <a:ext cx="6697030" cy="207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400"/>
              </a:lnSpc>
              <a:spcBef>
                <a:spcPct val="0"/>
              </a:spcBef>
            </a:pPr>
            <a:r>
              <a:rPr lang="en-US" b="true" sz="120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LOGLINE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8225333"/>
            <a:ext cx="7510515" cy="1032967"/>
            <a:chOff x="0" y="0"/>
            <a:chExt cx="11133897" cy="153131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133897" cy="1531313"/>
            </a:xfrm>
            <a:custGeom>
              <a:avLst/>
              <a:gdLst/>
              <a:ahLst/>
              <a:cxnLst/>
              <a:rect r="r" b="b" t="t" l="l"/>
              <a:pathLst>
                <a:path h="1531313" w="11133897">
                  <a:moveTo>
                    <a:pt x="0" y="0"/>
                  </a:moveTo>
                  <a:lnTo>
                    <a:pt x="11133897" y="0"/>
                  </a:lnTo>
                  <a:lnTo>
                    <a:pt x="11133897" y="1531313"/>
                  </a:lnTo>
                  <a:lnTo>
                    <a:pt x="0" y="1531313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ysDot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1133897" cy="1597988"/>
            </a:xfrm>
            <a:prstGeom prst="rect">
              <a:avLst/>
            </a:prstGeom>
          </p:spPr>
          <p:txBody>
            <a:bodyPr anchor="b" rtlCol="false" tIns="254000" lIns="254000" bIns="254000" rIns="254000"/>
            <a:lstStyle/>
            <a:p>
              <a:pPr algn="l">
                <a:lnSpc>
                  <a:spcPts val="2100"/>
                </a:lnSpc>
              </a:pPr>
              <a:r>
                <a:rPr lang="en-US" sz="1500" b="true">
                  <a:solidFill>
                    <a:srgbClr val="100D0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Tip: </a:t>
              </a:r>
              <a:r>
                <a:rPr lang="en-US" sz="1500">
                  <a:solidFill>
                    <a:srgbClr val="100D0F"/>
                  </a:solidFill>
                  <a:latin typeface="Futura"/>
                  <a:ea typeface="Futura"/>
                  <a:cs typeface="Futura"/>
                  <a:sym typeface="Futura"/>
                </a:rPr>
                <a:t>Drag and drop your photo or video. Select the sample photo or video and delete. Choose yours from </a:t>
              </a:r>
              <a:r>
                <a:rPr lang="en-US" sz="1500" b="true">
                  <a:solidFill>
                    <a:srgbClr val="100D0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Uploads</a:t>
              </a:r>
              <a:r>
                <a:rPr lang="en-US" sz="1500">
                  <a:solidFill>
                    <a:srgbClr val="100D0F"/>
                  </a:solidFill>
                  <a:latin typeface="Futura"/>
                  <a:ea typeface="Futura"/>
                  <a:cs typeface="Futura"/>
                  <a:sym typeface="Futura"/>
                </a:rPr>
                <a:t>, drag, and then drop inside the frame.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869522" y="923925"/>
            <a:ext cx="6389778" cy="1867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rPr>
              <a:t>When unidentified supernatural forces threaten to annihilate Earth, a band of outcasts must unite to survive and uncover a way to save humanity.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619538" cy="10287000"/>
            <a:chOff x="0" y="0"/>
            <a:chExt cx="11492717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0243" r="0" b="10243"/>
            <a:stretch>
              <a:fillRect/>
            </a:stretch>
          </p:blipFill>
          <p:spPr>
            <a:xfrm flipH="false" flipV="false">
              <a:off x="0" y="0"/>
              <a:ext cx="11492717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9414163" y="781050"/>
            <a:ext cx="8115300" cy="207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4400"/>
              </a:lnSpc>
              <a:spcBef>
                <a:spcPct val="0"/>
              </a:spcBef>
            </a:pPr>
            <a:r>
              <a:rPr lang="en-US" b="true" sz="120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SYNOPSIS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829437" y="7096125"/>
            <a:ext cx="7284751" cy="1867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rPr>
              <a:t>Brief summary. Write a short outline of your dystopian thriller by introducing the gritty characters and the cryptic conflicts they must navigate, without revealing the ending.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30744" y="1028700"/>
            <a:ext cx="6028556" cy="8229600"/>
            <a:chOff x="0" y="0"/>
            <a:chExt cx="8038074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5996" t="0" r="15197" b="0"/>
            <a:stretch>
              <a:fillRect/>
            </a:stretch>
          </p:blipFill>
          <p:spPr>
            <a:xfrm flipH="false" flipV="false">
              <a:off x="0" y="0"/>
              <a:ext cx="8038074" cy="109728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28700" y="5537069"/>
            <a:ext cx="8951471" cy="3721231"/>
            <a:chOff x="0" y="0"/>
            <a:chExt cx="11935294" cy="496164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3517016"/>
              <a:ext cx="11935294" cy="1444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Director’s bio. Share their filmmaking experience, awards, and their vision for the film.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0"/>
              <a:ext cx="11935294" cy="32698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799"/>
                </a:lnSpc>
              </a:pPr>
              <a:r>
                <a:rPr lang="en-US" sz="8799" b="true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DIRECTED BY</a:t>
              </a:r>
            </a:p>
            <a:p>
              <a:pPr algn="l" marL="0" indent="0" lvl="0">
                <a:lnSpc>
                  <a:spcPts val="8799"/>
                </a:lnSpc>
              </a:pPr>
              <a:r>
                <a:rPr lang="en-US" b="true" sz="87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SAMI MARKAJ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4724656"/>
            <a:chOff x="0" y="0"/>
            <a:chExt cx="24384000" cy="629954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0611" r="0" b="30611"/>
            <a:stretch>
              <a:fillRect/>
            </a:stretch>
          </p:blipFill>
          <p:spPr>
            <a:xfrm flipH="false" flipV="false">
              <a:off x="0" y="0"/>
              <a:ext cx="24384000" cy="629954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28700" y="5641499"/>
            <a:ext cx="16230600" cy="3616801"/>
            <a:chOff x="0" y="0"/>
            <a:chExt cx="21640800" cy="482240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3586480"/>
              <a:ext cx="17672640" cy="12359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The intriguing core message. Write a glimpse of the universal human experiences or societal issues this narrative is trying to convey to the audience.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66675"/>
              <a:ext cx="15655647" cy="765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  <a:spcBef>
                  <a:spcPct val="0"/>
                </a:spcBef>
              </a:pPr>
              <a:r>
                <a:rPr lang="en-US" sz="3499">
                  <a:solidFill>
                    <a:srgbClr val="FFFFFF"/>
                  </a:solidFill>
                  <a:latin typeface="Futura"/>
                  <a:ea typeface="Futura"/>
                  <a:cs typeface="Futura"/>
                  <a:sym typeface="Futura"/>
                </a:rPr>
                <a:t>Theme of the film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743903"/>
              <a:ext cx="21640800" cy="2663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4356"/>
                </a:lnSpc>
                <a:spcBef>
                  <a:spcPct val="0"/>
                </a:spcBef>
              </a:pPr>
              <a:r>
                <a:rPr lang="en-US" b="true" sz="11964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SURVIVAL IN DYSTOPIA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5555" t="0" r="5555" b="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5343105" y="8568690"/>
            <a:ext cx="11916195" cy="689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100D0F"/>
                </a:solidFill>
                <a:latin typeface="Futura"/>
                <a:ea typeface="Futura"/>
                <a:cs typeface="Futura"/>
                <a:sym typeface="Futura"/>
              </a:rPr>
              <a:t>— Gwyn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009650"/>
            <a:ext cx="9090176" cy="4260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00"/>
              </a:lnSpc>
            </a:pPr>
            <a:r>
              <a:rPr lang="en-US" b="true" sz="80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WE’VE GOT NOTHING LEFT TO LOSE. NOW WE STRIKE BACK.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8195081"/>
            <a:ext cx="7510515" cy="1032967"/>
            <a:chOff x="0" y="0"/>
            <a:chExt cx="11133897" cy="15313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133897" cy="1531313"/>
            </a:xfrm>
            <a:custGeom>
              <a:avLst/>
              <a:gdLst/>
              <a:ahLst/>
              <a:cxnLst/>
              <a:rect r="r" b="b" t="t" l="l"/>
              <a:pathLst>
                <a:path h="1531313" w="11133897">
                  <a:moveTo>
                    <a:pt x="0" y="0"/>
                  </a:moveTo>
                  <a:lnTo>
                    <a:pt x="11133897" y="0"/>
                  </a:lnTo>
                  <a:lnTo>
                    <a:pt x="11133897" y="1531313"/>
                  </a:lnTo>
                  <a:lnTo>
                    <a:pt x="0" y="1531313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ysDot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11133897" cy="1597988"/>
            </a:xfrm>
            <a:prstGeom prst="rect">
              <a:avLst/>
            </a:prstGeom>
          </p:spPr>
          <p:txBody>
            <a:bodyPr anchor="b" rtlCol="false" tIns="254000" lIns="254000" bIns="254000" rIns="254000"/>
            <a:lstStyle/>
            <a:p>
              <a:pPr algn="l">
                <a:lnSpc>
                  <a:spcPts val="2100"/>
                </a:lnSpc>
              </a:pPr>
              <a:r>
                <a:rPr lang="en-US" b="true" sz="1500">
                  <a:solidFill>
                    <a:srgbClr val="100D0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Tip: </a:t>
              </a:r>
              <a:r>
                <a:rPr lang="en-US" sz="1500">
                  <a:solidFill>
                    <a:srgbClr val="100D0F"/>
                  </a:solidFill>
                  <a:latin typeface="Futura"/>
                  <a:ea typeface="Futura"/>
                  <a:cs typeface="Futura"/>
                  <a:sym typeface="Futura"/>
                </a:rPr>
                <a:t>Drag and drop your photo or video. Select the sample photo or video and delete. Choose yours from </a:t>
              </a:r>
              <a:r>
                <a:rPr lang="en-US" b="true" sz="1500">
                  <a:solidFill>
                    <a:srgbClr val="100D0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Uploads</a:t>
              </a:r>
              <a:r>
                <a:rPr lang="en-US" sz="1500">
                  <a:solidFill>
                    <a:srgbClr val="100D0F"/>
                  </a:solidFill>
                  <a:latin typeface="Futura"/>
                  <a:ea typeface="Futura"/>
                  <a:cs typeface="Futura"/>
                  <a:sym typeface="Futura"/>
                </a:rPr>
                <a:t>, drag, and then drop inside the frame.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511112"/>
            <a:ext cx="12391748" cy="4747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7022"/>
              </a:lnSpc>
            </a:pPr>
            <a:r>
              <a:rPr lang="en-US" b="true" sz="17022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THE CAST AND CREW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0D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98187"/>
            <a:ext cx="6028556" cy="8229600"/>
            <a:chOff x="0" y="0"/>
            <a:chExt cx="8038074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0" b="9050"/>
            <a:stretch>
              <a:fillRect/>
            </a:stretch>
          </p:blipFill>
          <p:spPr>
            <a:xfrm flipH="false" flipV="false">
              <a:off x="0" y="0"/>
              <a:ext cx="8038074" cy="109728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8307829" y="7847965"/>
            <a:ext cx="8951471" cy="1410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rPr>
              <a:t>Character background and the actor playing them. Include the character’s key traits and defining relationships, and the actor’s relevant recognitions and roles.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8307829" y="1028700"/>
            <a:ext cx="8951471" cy="1819275"/>
            <a:chOff x="0" y="0"/>
            <a:chExt cx="11935294" cy="242570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11935294" cy="1838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000"/>
                </a:lnSpc>
              </a:pPr>
              <a:r>
                <a:rPr lang="en-US" b="true" sz="9000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GWYN OLSSON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714500"/>
              <a:ext cx="11935294" cy="7112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b="true" sz="2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Played by Lane Defaux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DAG5Jen5duM</dc:identifier>
  <dcterms:modified xsi:type="dcterms:W3CDTF">2011-08-01T06:04:30Z</dcterms:modified>
  <cp:revision>1</cp:revision>
  <dc:title>TV and Film Press Kit Presentation in Blue Black White Dark and Moody Style</dc:title>
</cp:coreProperties>
</file>

<file path=docProps/thumbnail.jpeg>
</file>